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70" r:id="rId14"/>
    <p:sldId id="269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D2B2A-9785-4736-81F1-F7DC567270A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3AB9F-F5FD-470C-B361-559433AAAADA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3200" b="1" dirty="0" smtClean="0">
              <a:latin typeface="Arial Black" panose="020B0A04020102020204" pitchFamily="34" charset="0"/>
            </a:rPr>
            <a:t>Тень</a:t>
          </a:r>
          <a:endParaRPr lang="ru-RU" sz="3200" b="1" dirty="0">
            <a:latin typeface="Arial Black" panose="020B0A04020102020204" pitchFamily="34" charset="0"/>
          </a:endParaRPr>
        </a:p>
      </dgm:t>
    </dgm:pt>
    <dgm:pt modelId="{E2FA762B-FBFC-44F1-8AE6-4353AA9E1D79}" type="parTrans" cxnId="{2864A11E-26A2-4A3C-BD75-A76E0FC32295}">
      <dgm:prSet/>
      <dgm:spPr/>
      <dgm:t>
        <a:bodyPr/>
        <a:lstStyle/>
        <a:p>
          <a:endParaRPr lang="ru-RU"/>
        </a:p>
      </dgm:t>
    </dgm:pt>
    <dgm:pt modelId="{0E415569-503B-4F15-9B88-C0EE84F06EC2}" type="sibTrans" cxnId="{2864A11E-26A2-4A3C-BD75-A76E0FC32295}">
      <dgm:prSet/>
      <dgm:spPr/>
      <dgm:t>
        <a:bodyPr/>
        <a:lstStyle/>
        <a:p>
          <a:endParaRPr lang="ru-RU"/>
        </a:p>
      </dgm:t>
    </dgm:pt>
    <dgm:pt modelId="{5CC12A23-455C-4B4F-8606-A6E30923F9FC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Социально неприемлемые сексуальные и агрессивные импульсы</a:t>
          </a:r>
          <a:endParaRPr lang="ru-RU" dirty="0"/>
        </a:p>
      </dgm:t>
    </dgm:pt>
    <dgm:pt modelId="{31816470-54D3-41BB-8174-913EA4653A31}" type="parTrans" cxnId="{91F264A1-1266-484C-A49F-3E28884F9403}">
      <dgm:prSet/>
      <dgm:spPr/>
      <dgm:t>
        <a:bodyPr/>
        <a:lstStyle/>
        <a:p>
          <a:endParaRPr lang="ru-RU"/>
        </a:p>
      </dgm:t>
    </dgm:pt>
    <dgm:pt modelId="{CD56BF12-A858-41AC-BDF2-AE0677B6CAE1}" type="sibTrans" cxnId="{91F264A1-1266-484C-A49F-3E28884F9403}">
      <dgm:prSet/>
      <dgm:spPr/>
      <dgm:t>
        <a:bodyPr/>
        <a:lstStyle/>
        <a:p>
          <a:endParaRPr lang="ru-RU"/>
        </a:p>
      </dgm:t>
    </dgm:pt>
    <dgm:pt modelId="{C8617D32-8D8D-4AA8-8E9D-B0B736587C7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/>
            <a:t>Внешнее</a:t>
          </a:r>
        </a:p>
        <a:p>
          <a:r>
            <a:rPr lang="ru-RU" dirty="0" smtClean="0"/>
            <a:t>неприятие своей</a:t>
          </a:r>
        </a:p>
        <a:p>
          <a:r>
            <a:rPr lang="ru-RU" dirty="0" smtClean="0"/>
            <a:t>беспомощности</a:t>
          </a:r>
        </a:p>
        <a:p>
          <a:r>
            <a:rPr lang="ru-RU" dirty="0" smtClean="0"/>
            <a:t>и бессилия</a:t>
          </a:r>
          <a:endParaRPr lang="ru-RU" dirty="0"/>
        </a:p>
      </dgm:t>
    </dgm:pt>
    <dgm:pt modelId="{7F7093B1-F146-41F2-B7F0-9087330388B8}" type="parTrans" cxnId="{900A1998-F2FF-4B36-92E1-343CC9F44BFB}">
      <dgm:prSet/>
      <dgm:spPr/>
      <dgm:t>
        <a:bodyPr/>
        <a:lstStyle/>
        <a:p>
          <a:endParaRPr lang="ru-RU"/>
        </a:p>
      </dgm:t>
    </dgm:pt>
    <dgm:pt modelId="{E4CB2CEC-6E52-4CAC-8EF1-1DCDC51E3EBC}" type="sibTrans" cxnId="{900A1998-F2FF-4B36-92E1-343CC9F44BFB}">
      <dgm:prSet/>
      <dgm:spPr/>
      <dgm:t>
        <a:bodyPr/>
        <a:lstStyle/>
        <a:p>
          <a:endParaRPr lang="ru-RU"/>
        </a:p>
      </dgm:t>
    </dgm:pt>
    <dgm:pt modelId="{6CF56D6F-EB10-49A2-9ACF-ABD32536D82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Неисчерпаемый</a:t>
          </a:r>
        </a:p>
        <a:p>
          <a:r>
            <a:rPr lang="ru-RU" dirty="0" smtClean="0"/>
            <a:t>источник</a:t>
          </a:r>
        </a:p>
        <a:p>
          <a:r>
            <a:rPr lang="ru-RU" dirty="0" smtClean="0"/>
            <a:t>творческой силы</a:t>
          </a:r>
          <a:endParaRPr lang="ru-RU" dirty="0"/>
        </a:p>
      </dgm:t>
    </dgm:pt>
    <dgm:pt modelId="{90334393-A69D-4503-BA55-756AC41AFEE6}" type="parTrans" cxnId="{31E58BCC-D915-47EF-B782-E9F343F65288}">
      <dgm:prSet/>
      <dgm:spPr/>
      <dgm:t>
        <a:bodyPr/>
        <a:lstStyle/>
        <a:p>
          <a:endParaRPr lang="ru-RU"/>
        </a:p>
      </dgm:t>
    </dgm:pt>
    <dgm:pt modelId="{AC4E7053-0EBF-4C48-8E9E-76C0E2030A6B}" type="sibTrans" cxnId="{31E58BCC-D915-47EF-B782-E9F343F65288}">
      <dgm:prSet/>
      <dgm:spPr/>
      <dgm:t>
        <a:bodyPr/>
        <a:lstStyle/>
        <a:p>
          <a:endParaRPr lang="ru-RU"/>
        </a:p>
      </dgm:t>
    </dgm:pt>
    <dgm:pt modelId="{641D043D-B7E5-49F4-9F29-DA7EAEAD4F02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Элиминация </a:t>
          </a:r>
        </a:p>
        <a:p>
          <a:r>
            <a:rPr lang="ru-RU" dirty="0" smtClean="0"/>
            <a:t>смерти через влечение к ней</a:t>
          </a:r>
          <a:endParaRPr lang="ru-RU" dirty="0"/>
        </a:p>
      </dgm:t>
    </dgm:pt>
    <dgm:pt modelId="{3B7E812F-5EB8-44DB-B08E-768596378CD7}" type="parTrans" cxnId="{E96B797F-1385-4E4A-9287-061458C968D2}">
      <dgm:prSet/>
      <dgm:spPr/>
      <dgm:t>
        <a:bodyPr/>
        <a:lstStyle/>
        <a:p>
          <a:endParaRPr lang="ru-RU"/>
        </a:p>
      </dgm:t>
    </dgm:pt>
    <dgm:pt modelId="{202203EC-2420-41B1-B493-4F67179952EE}" type="sibTrans" cxnId="{E96B797F-1385-4E4A-9287-061458C968D2}">
      <dgm:prSet/>
      <dgm:spPr/>
      <dgm:t>
        <a:bodyPr/>
        <a:lstStyle/>
        <a:p>
          <a:endParaRPr lang="ru-RU"/>
        </a:p>
      </dgm:t>
    </dgm:pt>
    <dgm:pt modelId="{97A18AED-0D76-4058-B0B2-A51F12E597BB}" type="pres">
      <dgm:prSet presAssocID="{090D2B2A-9785-4736-81F1-F7DC567270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9C888-21C1-42EE-9D15-3D9905BF1384}" type="pres">
      <dgm:prSet presAssocID="{090D2B2A-9785-4736-81F1-F7DC567270A6}" presName="matrix" presStyleCnt="0"/>
      <dgm:spPr/>
    </dgm:pt>
    <dgm:pt modelId="{3CD2625F-9D32-47C2-A309-703B25CCF312}" type="pres">
      <dgm:prSet presAssocID="{090D2B2A-9785-4736-81F1-F7DC567270A6}" presName="tile1" presStyleLbl="node1" presStyleIdx="0" presStyleCnt="4" custLinFactNeighborY="0"/>
      <dgm:spPr/>
      <dgm:t>
        <a:bodyPr/>
        <a:lstStyle/>
        <a:p>
          <a:endParaRPr lang="ru-RU"/>
        </a:p>
      </dgm:t>
    </dgm:pt>
    <dgm:pt modelId="{521A3AFC-64C6-403D-AB65-DD821DCC63D7}" type="pres">
      <dgm:prSet presAssocID="{090D2B2A-9785-4736-81F1-F7DC567270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57B20-D98F-491F-8D92-1B364028D3F9}" type="pres">
      <dgm:prSet presAssocID="{090D2B2A-9785-4736-81F1-F7DC567270A6}" presName="tile2" presStyleLbl="node1" presStyleIdx="1" presStyleCnt="4"/>
      <dgm:spPr/>
      <dgm:t>
        <a:bodyPr/>
        <a:lstStyle/>
        <a:p>
          <a:endParaRPr lang="ru-RU"/>
        </a:p>
      </dgm:t>
    </dgm:pt>
    <dgm:pt modelId="{A4FD834B-A6E7-4C63-BB5F-FCB2837BC251}" type="pres">
      <dgm:prSet presAssocID="{090D2B2A-9785-4736-81F1-F7DC567270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48063-F934-4AA9-B67E-E986F954E5E9}" type="pres">
      <dgm:prSet presAssocID="{090D2B2A-9785-4736-81F1-F7DC567270A6}" presName="tile3" presStyleLbl="node1" presStyleIdx="2" presStyleCnt="4"/>
      <dgm:spPr/>
      <dgm:t>
        <a:bodyPr/>
        <a:lstStyle/>
        <a:p>
          <a:endParaRPr lang="ru-RU"/>
        </a:p>
      </dgm:t>
    </dgm:pt>
    <dgm:pt modelId="{55FD2B14-6D35-4E45-B88E-8C06ECC8D172}" type="pres">
      <dgm:prSet presAssocID="{090D2B2A-9785-4736-81F1-F7DC567270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07E8-066D-4833-ACD7-8B78CE99FD5F}" type="pres">
      <dgm:prSet presAssocID="{090D2B2A-9785-4736-81F1-F7DC567270A6}" presName="tile4" presStyleLbl="node1" presStyleIdx="3" presStyleCnt="4" custLinFactNeighborX="-832" custLinFactNeighborY="0"/>
      <dgm:spPr/>
      <dgm:t>
        <a:bodyPr/>
        <a:lstStyle/>
        <a:p>
          <a:endParaRPr lang="ru-RU"/>
        </a:p>
      </dgm:t>
    </dgm:pt>
    <dgm:pt modelId="{FD9D9E3E-7C03-404F-81F3-F7725785DC51}" type="pres">
      <dgm:prSet presAssocID="{090D2B2A-9785-4736-81F1-F7DC567270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53AA3-4F56-4E3C-93D9-6069552C4441}" type="pres">
      <dgm:prSet presAssocID="{090D2B2A-9785-4736-81F1-F7DC567270A6}" presName="centerTile" presStyleLbl="fgShp" presStyleIdx="0" presStyleCnt="1" custLinFactNeighborX="8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58BCC-D915-47EF-B782-E9F343F65288}" srcId="{0813AB9F-F5FD-470C-B361-559433AAAADA}" destId="{6CF56D6F-EB10-49A2-9ACF-ABD32536D820}" srcOrd="2" destOrd="0" parTransId="{90334393-A69D-4503-BA55-756AC41AFEE6}" sibTransId="{AC4E7053-0EBF-4C48-8E9E-76C0E2030A6B}"/>
    <dgm:cxn modelId="{802928AF-9CA4-4EF1-9B1F-1E87EC73A281}" type="presOf" srcId="{641D043D-B7E5-49F4-9F29-DA7EAEAD4F02}" destId="{FD9D9E3E-7C03-404F-81F3-F7725785DC51}" srcOrd="1" destOrd="0" presId="urn:microsoft.com/office/officeart/2005/8/layout/matrix1"/>
    <dgm:cxn modelId="{C7E55D15-02F0-492E-BEB4-5416CC59F262}" type="presOf" srcId="{090D2B2A-9785-4736-81F1-F7DC567270A6}" destId="{97A18AED-0D76-4058-B0B2-A51F12E597BB}" srcOrd="0" destOrd="0" presId="urn:microsoft.com/office/officeart/2005/8/layout/matrix1"/>
    <dgm:cxn modelId="{BDC55253-76AC-4529-8185-39797F828B84}" type="presOf" srcId="{C8617D32-8D8D-4AA8-8E9D-B0B736587C76}" destId="{A4FD834B-A6E7-4C63-BB5F-FCB2837BC251}" srcOrd="1" destOrd="0" presId="urn:microsoft.com/office/officeart/2005/8/layout/matrix1"/>
    <dgm:cxn modelId="{CAAD5423-53D7-406F-8333-7DD124FB4E88}" type="presOf" srcId="{6CF56D6F-EB10-49A2-9ACF-ABD32536D820}" destId="{2A148063-F934-4AA9-B67E-E986F954E5E9}" srcOrd="0" destOrd="0" presId="urn:microsoft.com/office/officeart/2005/8/layout/matrix1"/>
    <dgm:cxn modelId="{FC44F799-A0F5-435D-8A16-08B7E73D5716}" type="presOf" srcId="{0813AB9F-F5FD-470C-B361-559433AAAADA}" destId="{DDC53AA3-4F56-4E3C-93D9-6069552C4441}" srcOrd="0" destOrd="0" presId="urn:microsoft.com/office/officeart/2005/8/layout/matrix1"/>
    <dgm:cxn modelId="{0E02D074-8A2E-4AAD-9A0B-FDC3F24A880B}" type="presOf" srcId="{5CC12A23-455C-4B4F-8606-A6E30923F9FC}" destId="{521A3AFC-64C6-403D-AB65-DD821DCC63D7}" srcOrd="1" destOrd="0" presId="urn:microsoft.com/office/officeart/2005/8/layout/matrix1"/>
    <dgm:cxn modelId="{2864A11E-26A2-4A3C-BD75-A76E0FC32295}" srcId="{090D2B2A-9785-4736-81F1-F7DC567270A6}" destId="{0813AB9F-F5FD-470C-B361-559433AAAADA}" srcOrd="0" destOrd="0" parTransId="{E2FA762B-FBFC-44F1-8AE6-4353AA9E1D79}" sibTransId="{0E415569-503B-4F15-9B88-C0EE84F06EC2}"/>
    <dgm:cxn modelId="{337B7C4C-2B7E-42EC-A179-518BC1D6801F}" type="presOf" srcId="{6CF56D6F-EB10-49A2-9ACF-ABD32536D820}" destId="{55FD2B14-6D35-4E45-B88E-8C06ECC8D172}" srcOrd="1" destOrd="0" presId="urn:microsoft.com/office/officeart/2005/8/layout/matrix1"/>
    <dgm:cxn modelId="{47E0BDFC-4272-466B-8AFF-5E2450CBFBA0}" type="presOf" srcId="{641D043D-B7E5-49F4-9F29-DA7EAEAD4F02}" destId="{329A07E8-066D-4833-ACD7-8B78CE99FD5F}" srcOrd="0" destOrd="0" presId="urn:microsoft.com/office/officeart/2005/8/layout/matrix1"/>
    <dgm:cxn modelId="{E96B797F-1385-4E4A-9287-061458C968D2}" srcId="{0813AB9F-F5FD-470C-B361-559433AAAADA}" destId="{641D043D-B7E5-49F4-9F29-DA7EAEAD4F02}" srcOrd="3" destOrd="0" parTransId="{3B7E812F-5EB8-44DB-B08E-768596378CD7}" sibTransId="{202203EC-2420-41B1-B493-4F67179952EE}"/>
    <dgm:cxn modelId="{2C3ADC9A-3B33-4441-B7AB-5FB218635A8B}" type="presOf" srcId="{5CC12A23-455C-4B4F-8606-A6E30923F9FC}" destId="{3CD2625F-9D32-47C2-A309-703B25CCF312}" srcOrd="0" destOrd="0" presId="urn:microsoft.com/office/officeart/2005/8/layout/matrix1"/>
    <dgm:cxn modelId="{46829FA0-5799-450B-92B2-49676CA5C885}" type="presOf" srcId="{C8617D32-8D8D-4AA8-8E9D-B0B736587C76}" destId="{B8657B20-D98F-491F-8D92-1B364028D3F9}" srcOrd="0" destOrd="0" presId="urn:microsoft.com/office/officeart/2005/8/layout/matrix1"/>
    <dgm:cxn modelId="{900A1998-F2FF-4B36-92E1-343CC9F44BFB}" srcId="{0813AB9F-F5FD-470C-B361-559433AAAADA}" destId="{C8617D32-8D8D-4AA8-8E9D-B0B736587C76}" srcOrd="1" destOrd="0" parTransId="{7F7093B1-F146-41F2-B7F0-9087330388B8}" sibTransId="{E4CB2CEC-6E52-4CAC-8EF1-1DCDC51E3EBC}"/>
    <dgm:cxn modelId="{91F264A1-1266-484C-A49F-3E28884F9403}" srcId="{0813AB9F-F5FD-470C-B361-559433AAAADA}" destId="{5CC12A23-455C-4B4F-8606-A6E30923F9FC}" srcOrd="0" destOrd="0" parTransId="{31816470-54D3-41BB-8174-913EA4653A31}" sibTransId="{CD56BF12-A858-41AC-BDF2-AE0677B6CAE1}"/>
    <dgm:cxn modelId="{3C07BC44-F715-499C-8E81-DC326A234022}" type="presParOf" srcId="{97A18AED-0D76-4058-B0B2-A51F12E597BB}" destId="{26D9C888-21C1-42EE-9D15-3D9905BF1384}" srcOrd="0" destOrd="0" presId="urn:microsoft.com/office/officeart/2005/8/layout/matrix1"/>
    <dgm:cxn modelId="{D4ED6616-C4F1-46F6-B901-E9C065798A74}" type="presParOf" srcId="{26D9C888-21C1-42EE-9D15-3D9905BF1384}" destId="{3CD2625F-9D32-47C2-A309-703B25CCF312}" srcOrd="0" destOrd="0" presId="urn:microsoft.com/office/officeart/2005/8/layout/matrix1"/>
    <dgm:cxn modelId="{60E7575A-4807-470D-8F1B-AAD516D3742A}" type="presParOf" srcId="{26D9C888-21C1-42EE-9D15-3D9905BF1384}" destId="{521A3AFC-64C6-403D-AB65-DD821DCC63D7}" srcOrd="1" destOrd="0" presId="urn:microsoft.com/office/officeart/2005/8/layout/matrix1"/>
    <dgm:cxn modelId="{339122BC-BC60-46EA-A7D1-B45875DA89A8}" type="presParOf" srcId="{26D9C888-21C1-42EE-9D15-3D9905BF1384}" destId="{B8657B20-D98F-491F-8D92-1B364028D3F9}" srcOrd="2" destOrd="0" presId="urn:microsoft.com/office/officeart/2005/8/layout/matrix1"/>
    <dgm:cxn modelId="{24F23E3E-DFBE-4238-B1AB-BE3D02D8ED88}" type="presParOf" srcId="{26D9C888-21C1-42EE-9D15-3D9905BF1384}" destId="{A4FD834B-A6E7-4C63-BB5F-FCB2837BC251}" srcOrd="3" destOrd="0" presId="urn:microsoft.com/office/officeart/2005/8/layout/matrix1"/>
    <dgm:cxn modelId="{8D21B4B9-869D-4F43-8A4E-FC19CE285625}" type="presParOf" srcId="{26D9C888-21C1-42EE-9D15-3D9905BF1384}" destId="{2A148063-F934-4AA9-B67E-E986F954E5E9}" srcOrd="4" destOrd="0" presId="urn:microsoft.com/office/officeart/2005/8/layout/matrix1"/>
    <dgm:cxn modelId="{DB487C95-0786-4827-A2C7-7F14C11893A7}" type="presParOf" srcId="{26D9C888-21C1-42EE-9D15-3D9905BF1384}" destId="{55FD2B14-6D35-4E45-B88E-8C06ECC8D172}" srcOrd="5" destOrd="0" presId="urn:microsoft.com/office/officeart/2005/8/layout/matrix1"/>
    <dgm:cxn modelId="{11C04EDE-144F-4B75-B787-D4FE9E7CA5B1}" type="presParOf" srcId="{26D9C888-21C1-42EE-9D15-3D9905BF1384}" destId="{329A07E8-066D-4833-ACD7-8B78CE99FD5F}" srcOrd="6" destOrd="0" presId="urn:microsoft.com/office/officeart/2005/8/layout/matrix1"/>
    <dgm:cxn modelId="{E0B03908-1338-4504-B11D-D77A8A10F56F}" type="presParOf" srcId="{26D9C888-21C1-42EE-9D15-3D9905BF1384}" destId="{FD9D9E3E-7C03-404F-81F3-F7725785DC51}" srcOrd="7" destOrd="0" presId="urn:microsoft.com/office/officeart/2005/8/layout/matrix1"/>
    <dgm:cxn modelId="{20AC9AB6-2354-4432-BFA8-CE26CC5768C9}" type="presParOf" srcId="{97A18AED-0D76-4058-B0B2-A51F12E597BB}" destId="{DDC53AA3-4F56-4E3C-93D9-6069552C4441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2625F-9D32-47C2-A309-703B25CCF312}">
      <dsp:nvSpPr>
        <dsp:cNvPr id="0" name=""/>
        <dsp:cNvSpPr/>
      </dsp:nvSpPr>
      <dsp:spPr>
        <a:xfrm rot="16200000">
          <a:off x="441705" y="-441705"/>
          <a:ext cx="2513904" cy="3397315"/>
        </a:xfrm>
        <a:prstGeom prst="round1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Социально неприемлемые сексуальные и агрессивные импульсы</a:t>
          </a:r>
          <a:endParaRPr lang="ru-RU" sz="2200" kern="1200" dirty="0"/>
        </a:p>
      </dsp:txBody>
      <dsp:txXfrm rot="16200000">
        <a:off x="755943" y="-755943"/>
        <a:ext cx="1885428" cy="3397315"/>
      </dsp:txXfrm>
    </dsp:sp>
    <dsp:sp modelId="{B8657B20-D98F-491F-8D92-1B364028D3F9}">
      <dsp:nvSpPr>
        <dsp:cNvPr id="0" name=""/>
        <dsp:cNvSpPr/>
      </dsp:nvSpPr>
      <dsp:spPr>
        <a:xfrm>
          <a:off x="3397315" y="0"/>
          <a:ext cx="3397315" cy="2513904"/>
        </a:xfrm>
        <a:prstGeom prst="round1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Внешнее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неприятие своей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беспомощности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 бессилия</a:t>
          </a:r>
          <a:endParaRPr lang="ru-RU" sz="2200" kern="1200" dirty="0"/>
        </a:p>
      </dsp:txBody>
      <dsp:txXfrm>
        <a:off x="3397315" y="0"/>
        <a:ext cx="3397315" cy="1885428"/>
      </dsp:txXfrm>
    </dsp:sp>
    <dsp:sp modelId="{2A148063-F934-4AA9-B67E-E986F954E5E9}">
      <dsp:nvSpPr>
        <dsp:cNvPr id="0" name=""/>
        <dsp:cNvSpPr/>
      </dsp:nvSpPr>
      <dsp:spPr>
        <a:xfrm rot="10800000">
          <a:off x="0" y="2513904"/>
          <a:ext cx="3397315" cy="2513904"/>
        </a:xfrm>
        <a:prstGeom prst="round1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Неисчерпаемый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источник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творческой силы</a:t>
          </a:r>
          <a:endParaRPr lang="ru-RU" sz="2200" kern="1200" dirty="0"/>
        </a:p>
      </dsp:txBody>
      <dsp:txXfrm rot="10800000">
        <a:off x="0" y="3142380"/>
        <a:ext cx="3397315" cy="1885428"/>
      </dsp:txXfrm>
    </dsp:sp>
    <dsp:sp modelId="{329A07E8-066D-4833-ACD7-8B78CE99FD5F}">
      <dsp:nvSpPr>
        <dsp:cNvPr id="0" name=""/>
        <dsp:cNvSpPr/>
      </dsp:nvSpPr>
      <dsp:spPr>
        <a:xfrm rot="5400000">
          <a:off x="3810755" y="2072199"/>
          <a:ext cx="2513904" cy="3397315"/>
        </a:xfrm>
        <a:prstGeom prst="round1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Элиминация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смерти через влечение к ней</a:t>
          </a:r>
          <a:endParaRPr lang="ru-RU" sz="2200" kern="1200" dirty="0"/>
        </a:p>
      </dsp:txBody>
      <dsp:txXfrm rot="5400000">
        <a:off x="4124993" y="2386437"/>
        <a:ext cx="1885428" cy="3397315"/>
      </dsp:txXfrm>
    </dsp:sp>
    <dsp:sp modelId="{DDC53AA3-4F56-4E3C-93D9-6069552C4441}">
      <dsp:nvSpPr>
        <dsp:cNvPr id="0" name=""/>
        <dsp:cNvSpPr/>
      </dsp:nvSpPr>
      <dsp:spPr>
        <a:xfrm>
          <a:off x="2395508" y="1885428"/>
          <a:ext cx="2038389" cy="125695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</a:rPr>
            <a:t>Тень</a:t>
          </a:r>
          <a:endParaRPr lang="ru-RU" sz="3200" b="1" kern="1200" dirty="0">
            <a:latin typeface="Arial Black" panose="020B0A04020102020204" pitchFamily="34" charset="0"/>
          </a:endParaRPr>
        </a:p>
      </dsp:txBody>
      <dsp:txXfrm>
        <a:off x="2395508" y="1885428"/>
        <a:ext cx="2038389" cy="125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F7B9C2-2524-4655-8D7A-348A77151E55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45FF51-6F2B-4106-BDF5-2842EA1D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sofia.kanavin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Основы работы со сказкой в сфере профилактики наркомании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u="sng" dirty="0" err="1" smtClean="0"/>
              <a:t>Канавина</a:t>
            </a:r>
            <a:r>
              <a:rPr lang="ru-RU" u="sng" dirty="0" smtClean="0"/>
              <a:t> София Сергеевна</a:t>
            </a:r>
          </a:p>
          <a:p>
            <a:pPr algn="r"/>
            <a:r>
              <a:rPr lang="ru-RU" dirty="0" err="1" smtClean="0"/>
              <a:t>психолог-сказкотерапевт</a:t>
            </a:r>
            <a:endParaRPr lang="ru-RU" dirty="0" smtClean="0"/>
          </a:p>
          <a:p>
            <a:pPr algn="r"/>
            <a:r>
              <a:rPr lang="ru-RU" dirty="0" smtClean="0"/>
              <a:t>председатель общественной организации Иркутской области «Противодействие социально-негативным явлениям»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архетипов в современной культуре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Фантастические </a:t>
            </a:r>
            <a:r>
              <a:rPr lang="ru-RU" dirty="0" smtClean="0"/>
              <a:t>вселенные (Гарри </a:t>
            </a:r>
            <a:r>
              <a:rPr lang="ru-RU" dirty="0" err="1" smtClean="0"/>
              <a:t>Поттер</a:t>
            </a:r>
            <a:r>
              <a:rPr lang="ru-RU" dirty="0" smtClean="0"/>
              <a:t>, Властелин Колец, Звездные войны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Романы-притчи (П. Коэльо, К. </a:t>
            </a:r>
            <a:r>
              <a:rPr lang="ru-RU" dirty="0" err="1" smtClean="0"/>
              <a:t>Абэ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Мультфильмы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Компьютерные игры</a:t>
            </a:r>
          </a:p>
          <a:p>
            <a:endParaRPr lang="ru-RU" sz="3200" dirty="0" smtClean="0">
              <a:latin typeface="Adlery Pro Med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зеркала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идея сказки.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Самый пугающий момент. </a:t>
            </a:r>
          </a:p>
          <a:p>
            <a:pPr>
              <a:buNone/>
            </a:pPr>
            <a:r>
              <a:rPr lang="ru-RU" dirty="0" smtClean="0"/>
              <a:t>Пути его изменения.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Ты на месте героя.</a:t>
            </a:r>
          </a:p>
          <a:p>
            <a:endParaRPr lang="ru-RU" dirty="0" smtClean="0"/>
          </a:p>
          <a:p>
            <a:r>
              <a:rPr lang="ru-RU" dirty="0" smtClean="0"/>
              <a:t>Итоговые достижения </a:t>
            </a:r>
          </a:p>
          <a:p>
            <a:pPr>
              <a:buNone/>
            </a:pPr>
            <a:r>
              <a:rPr lang="ru-RU" dirty="0" smtClean="0"/>
              <a:t>героя.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Чего бы достиг ты </a:t>
            </a:r>
          </a:p>
          <a:p>
            <a:pPr>
              <a:buNone/>
            </a:pPr>
            <a:r>
              <a:rPr lang="ru-RU" dirty="0" smtClean="0"/>
              <a:t>как герой.</a:t>
            </a:r>
            <a:endParaRPr lang="ru-RU" dirty="0"/>
          </a:p>
        </p:txBody>
      </p:sp>
      <p:pic>
        <p:nvPicPr>
          <p:cNvPr id="4" name="Рисунок 3" descr="plan-uroboro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373388" cy="36667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кристалла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Ошибки главного героя. </a:t>
            </a:r>
          </a:p>
          <a:p>
            <a:pPr>
              <a:buNone/>
            </a:pPr>
            <a:r>
              <a:rPr lang="ru-RU" dirty="0" smtClean="0"/>
              <a:t>Твои варианты решения.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Ты на месте главного героя.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Твои основные сказочные </a:t>
            </a:r>
          </a:p>
          <a:p>
            <a:pPr>
              <a:buNone/>
            </a:pPr>
            <a:r>
              <a:rPr lang="ru-RU" dirty="0" smtClean="0"/>
              <a:t>инструменты: какие и как </a:t>
            </a:r>
          </a:p>
          <a:p>
            <a:pPr>
              <a:buNone/>
            </a:pPr>
            <a:r>
              <a:rPr lang="ru-RU" dirty="0" smtClean="0"/>
              <a:t>их использовать.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Их аналоги в реальном мире.</a:t>
            </a:r>
            <a:endParaRPr lang="ru-RU" dirty="0"/>
          </a:p>
        </p:txBody>
      </p:sp>
      <p:pic>
        <p:nvPicPr>
          <p:cNvPr id="6" name="Рисунок 5" descr="LightsaberCrystal-SW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2607152" cy="43949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</a:t>
            </a:r>
            <a:r>
              <a:rPr lang="ru-RU" dirty="0" err="1" smtClean="0"/>
              <a:t>психокоррекционной</a:t>
            </a:r>
            <a:r>
              <a:rPr lang="ru-RU" dirty="0" smtClean="0"/>
              <a:t>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героя, близкого аудитории по полу, возрасту, характеру.</a:t>
            </a:r>
          </a:p>
          <a:p>
            <a:r>
              <a:rPr lang="ru-RU" dirty="0" smtClean="0"/>
              <a:t>Описание его жизни </a:t>
            </a:r>
            <a:r>
              <a:rPr lang="ru-RU" dirty="0" smtClean="0"/>
              <a:t>в соответствии с запросами аудитории.</a:t>
            </a:r>
            <a:endParaRPr lang="ru-RU" dirty="0" smtClean="0"/>
          </a:p>
          <a:p>
            <a:r>
              <a:rPr lang="ru-RU" dirty="0" smtClean="0"/>
              <a:t>Помещение героя в проблемную ситуацию.</a:t>
            </a:r>
            <a:endParaRPr lang="ru-RU" dirty="0" smtClean="0"/>
          </a:p>
          <a:p>
            <a:r>
              <a:rPr lang="ru-RU" dirty="0" smtClean="0"/>
              <a:t>Прописывание поиска решения (поиск адекватного решения, доведения до абсурда, помощь Наставника) </a:t>
            </a:r>
            <a:r>
              <a:rPr lang="en-US" dirty="0" smtClean="0"/>
              <a:t>=&gt; </a:t>
            </a:r>
            <a:r>
              <a:rPr lang="ru-RU" dirty="0" smtClean="0"/>
              <a:t>выход на альтернативы</a:t>
            </a:r>
            <a:endParaRPr lang="ru-RU" dirty="0" smtClean="0"/>
          </a:p>
          <a:p>
            <a:r>
              <a:rPr lang="ru-RU" dirty="0" smtClean="0"/>
              <a:t>Герой понимает свою неправоту и становится на путь изменений.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сюжета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Сангвиник: кратко, динамично, ярко</a:t>
            </a:r>
          </a:p>
          <a:p>
            <a:r>
              <a:rPr lang="ru-RU" dirty="0" smtClean="0"/>
              <a:t>Меланхолик: чувственно, романтично</a:t>
            </a:r>
          </a:p>
          <a:p>
            <a:r>
              <a:rPr lang="ru-RU" dirty="0" smtClean="0"/>
              <a:t>Холерик: кратко, динамично, конфликт</a:t>
            </a:r>
          </a:p>
          <a:p>
            <a:r>
              <a:rPr lang="ru-RU" dirty="0" smtClean="0"/>
              <a:t>Флегматик: подготовительный этап, четкая структура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/>
          <a:lstStyle/>
          <a:p>
            <a:pPr algn="ctr"/>
            <a:r>
              <a:rPr lang="ru-RU" dirty="0" smtClean="0"/>
              <a:t>Визуализация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Картинки\Фото\фото детей\ИРОО Свобода\IMG_8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858902" cy="439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Коллажирование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(карта желаний, </a:t>
            </a:r>
            <a:r>
              <a:rPr lang="en-US" dirty="0" smtClean="0"/>
              <a:t>mood board)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User\Desktop\коллаж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Ассоциативные карты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Картинки\Фото\фото детей\МБОУ СОШ №63\IMG_8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49414" cy="477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е</a:t>
            </a:r>
            <a:r>
              <a:rPr lang="en-US" dirty="0" smtClean="0"/>
              <a:t>-mail: 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sofia.kanavina@yandex.ru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D:\Картинки\Китики\0ElZVMqQD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036889" cy="40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начале был символ…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  «…с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тех пор, как звезды пали с небес и поблекли,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        наши высшие символы,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сокровенная жизнь пребывает в бессознательном»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						                К.Г. Юнг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600" y="2924944"/>
          <a:ext cx="4968552" cy="3308486"/>
        </p:xfrm>
        <a:graphic>
          <a:graphicData uri="http://schemas.openxmlformats.org/presentationml/2006/ole">
            <p:oleObj spid="_x0000_s1026" name="Точечный рисунок" r:id="rId3" imgW="11428571" imgH="7609524" progId="PBrush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err="1" smtClean="0"/>
              <a:t>Архетипические</a:t>
            </a:r>
            <a:r>
              <a:rPr lang="ru-RU" dirty="0" smtClean="0"/>
              <a:t> начала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	Архетип</a:t>
            </a:r>
            <a:r>
              <a:rPr lang="ru-RU" dirty="0" smtClean="0"/>
              <a:t> - совокупность образов и идеалов, которые не имеют реального отдельного прототипа в виде человека, идущие из глубин нашего общего бессознательного.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err="1" smtClean="0"/>
              <a:t>Анима</a:t>
            </a: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err="1" smtClean="0"/>
              <a:t>Анимус</a:t>
            </a: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Самость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Персона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Тень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Бог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Мудрец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048224308"/>
              </p:ext>
            </p:extLst>
          </p:nvPr>
        </p:nvGraphicFramePr>
        <p:xfrm>
          <a:off x="899592" y="1052736"/>
          <a:ext cx="6794631" cy="502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6950"/>
          </a:xfrm>
        </p:spPr>
        <p:txBody>
          <a:bodyPr/>
          <a:lstStyle/>
          <a:p>
            <a:pPr algn="ctr"/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70000" lnSpcReduction="20000"/>
          </a:bodyPr>
          <a:lstStyle/>
          <a:p>
            <a:pPr fontAlgn="base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Принцип 1. Ценности</a:t>
            </a:r>
            <a:r>
              <a:rPr lang="ru-RU" dirty="0" smtClean="0">
                <a:latin typeface="+mj-lt"/>
              </a:rPr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Главное — донести до сознания человека информацию о правильных жизненных ценностях, которыми он должен руководствоваться в любой ситуации при принятии решений.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fontAlgn="base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Принцип 2. Жизненная сила</a:t>
            </a:r>
            <a:r>
              <a:rPr lang="ru-RU" dirty="0" smtClean="0">
                <a:latin typeface="+mj-lt"/>
              </a:rPr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После того, как человек усвоил базовые ценности, проводится работа по осознанию того, что для любого поступка необходима внутренняя сила. Она есть у каждого, но у большинства словно дверь, заваленная камнями (проблемами, сомнениями, разочарованиями, психологическими травмами). 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fontAlgn="base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Принцип 3. Многогранность</a:t>
            </a:r>
            <a:r>
              <a:rPr lang="ru-RU" dirty="0" smtClean="0">
                <a:latin typeface="+mj-lt"/>
              </a:rPr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Каждую сказку психолог раскладывает по полочкам, освещая сюжет и героев с разных позиций. Любое событие можно рассмотреть с разных сторон и найти в нём положительные моменты. 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fontAlgn="base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Принцип 4. Две реальности</a:t>
            </a:r>
            <a:r>
              <a:rPr lang="ru-RU" dirty="0" smtClean="0">
                <a:latin typeface="+mj-lt"/>
              </a:rPr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err="1" smtClean="0">
                <a:latin typeface="+mj-lt"/>
              </a:rPr>
              <a:t>Сказкотерапия</a:t>
            </a:r>
            <a:r>
              <a:rPr lang="ru-RU" dirty="0" smtClean="0">
                <a:latin typeface="+mj-lt"/>
              </a:rPr>
              <a:t> создаёт в сознании человека две реальности: сказочную (психическую) и бытовую (социальную). Задача специалиста — посредством ассоциаций вплести ресурсы первой в жизненную практику пациента.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724942"/>
          </a:xfrm>
        </p:spPr>
        <p:txBody>
          <a:bodyPr/>
          <a:lstStyle/>
          <a:p>
            <a:r>
              <a:rPr lang="ru-RU" dirty="0" smtClean="0"/>
              <a:t>Главный инструмент: метафора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Две основные задачи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Задача зеркала</a:t>
            </a:r>
            <a:r>
              <a:rPr lang="ru-RU" dirty="0" smtClean="0"/>
              <a:t>»: сказка может помочь увидеть самого себя, встретиться с собой, а значит, развить самосознание и гармонизировать свое личностное пространство. 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Задача кристалла</a:t>
            </a:r>
            <a:r>
              <a:rPr lang="ru-RU" dirty="0" smtClean="0"/>
              <a:t>»: сказка позволяет по-новому увидеть других людей и мир вокруг себя, а, следовательно, построить новые более конструктивные отношения.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Сказочное повествование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Ритуал вхождения в сказку</a:t>
            </a:r>
          </a:p>
          <a:p>
            <a:r>
              <a:rPr lang="ru-RU" dirty="0" smtClean="0"/>
              <a:t>Диалог и переход на метафорический язык </a:t>
            </a:r>
          </a:p>
          <a:p>
            <a:r>
              <a:rPr lang="ru-RU" dirty="0" smtClean="0"/>
              <a:t>Знакомство со сказкой (чтение, просмотр, пересказ, написание)</a:t>
            </a:r>
          </a:p>
          <a:p>
            <a:r>
              <a:rPr lang="ru-RU" dirty="0" smtClean="0"/>
              <a:t>Работа со смыслами и архетипами (вычленение негатива – архетип Тени – и перевод в позитив)</a:t>
            </a:r>
          </a:p>
          <a:p>
            <a:r>
              <a:rPr lang="ru-RU" dirty="0" smtClean="0"/>
              <a:t>Ритуал выхода из сказки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Сюжет «Дорога к мастерству»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«Алиса в стране чудес» (странные напитки, грибы, дым от кальяна Гусеницы)</a:t>
            </a:r>
          </a:p>
          <a:p>
            <a:r>
              <a:rPr lang="ru-RU" dirty="0" smtClean="0"/>
              <a:t>«Незнайка на Луне» (зависимость Пончика от еды и денег)</a:t>
            </a:r>
          </a:p>
          <a:p>
            <a:r>
              <a:rPr lang="ru-RU" dirty="0" smtClean="0"/>
              <a:t>Сказки о Бабе-Яге (заманивает </a:t>
            </a:r>
            <a:r>
              <a:rPr lang="ru-RU" i="1" dirty="0" smtClean="0"/>
              <a:t>добрых молодцев</a:t>
            </a:r>
            <a:r>
              <a:rPr lang="ru-RU" dirty="0" smtClean="0"/>
              <a:t> и маленьких детей, якобы для того, чтобы их съесть)</a:t>
            </a:r>
          </a:p>
          <a:p>
            <a:pPr>
              <a:buFontTx/>
              <a:buChar char="-"/>
            </a:pPr>
            <a:r>
              <a:rPr lang="ru-RU" dirty="0" smtClean="0"/>
              <a:t>функция жрицы, проводящая подростков через обряд инициации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Фильмы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«Матрица» («Принимаешь синюю таблетку, история на этом завершается: просыпаешься в своей кровати и веришь во все, во что хочешь верить. Принимаешь красную таблетку - останешься в Стране Чудес, и я покажу тебе, как далеко может завести кроличья нора»)</a:t>
            </a:r>
          </a:p>
          <a:p>
            <a:r>
              <a:rPr lang="ru-RU" dirty="0" smtClean="0"/>
              <a:t>«Реквием по мечте»</a:t>
            </a:r>
          </a:p>
          <a:p>
            <a:r>
              <a:rPr lang="ru-RU" dirty="0" smtClean="0"/>
              <a:t>«Грязь»</a:t>
            </a:r>
          </a:p>
          <a:p>
            <a:r>
              <a:rPr lang="ru-RU" dirty="0" smtClean="0"/>
              <a:t>«Тринадцать»</a:t>
            </a:r>
          </a:p>
          <a:p>
            <a:r>
              <a:rPr lang="ru-RU" dirty="0" smtClean="0"/>
              <a:t>«Герои мультфильмов приходят на помощь»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496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Точечный рисунок</vt:lpstr>
      <vt:lpstr>Основы работы со сказкой в сфере профилактики наркомании</vt:lpstr>
      <vt:lpstr>В начале был символ…</vt:lpstr>
      <vt:lpstr>Архетипические начала</vt:lpstr>
      <vt:lpstr>Слайд 4</vt:lpstr>
      <vt:lpstr>Сказкотерапия</vt:lpstr>
      <vt:lpstr>Главный инструмент: метафора</vt:lpstr>
      <vt:lpstr>Сказочное повествование</vt:lpstr>
      <vt:lpstr>Сюжет «Дорога к мастерству»</vt:lpstr>
      <vt:lpstr>Фильмы</vt:lpstr>
      <vt:lpstr>Источники архетипов в современной культуре</vt:lpstr>
      <vt:lpstr>Задача зеркала</vt:lpstr>
      <vt:lpstr>Задача кристалла</vt:lpstr>
      <vt:lpstr>Алгоритм психокоррекционной сказки</vt:lpstr>
      <vt:lpstr>Динамика сюжета</vt:lpstr>
      <vt:lpstr>Визуализация</vt:lpstr>
      <vt:lpstr>Коллажирование  (карта желаний, mood board)</vt:lpstr>
      <vt:lpstr>Ассоциативные карты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со сказкой в сфере профилактики наркомании</dc:title>
  <dc:creator>Пользователь Windows</dc:creator>
  <cp:lastModifiedBy>Пользователь Windows</cp:lastModifiedBy>
  <cp:revision>21</cp:revision>
  <dcterms:created xsi:type="dcterms:W3CDTF">2021-02-18T13:17:02Z</dcterms:created>
  <dcterms:modified xsi:type="dcterms:W3CDTF">2021-02-19T01:18:31Z</dcterms:modified>
</cp:coreProperties>
</file>